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8"/>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069" autoAdjust="0"/>
  </p:normalViewPr>
  <p:slideViewPr>
    <p:cSldViewPr snapToGrid="0">
      <p:cViewPr varScale="1">
        <p:scale>
          <a:sx n="88" d="100"/>
          <a:sy n="88" d="100"/>
        </p:scale>
        <p:origin x="1470"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8" d="100"/>
          <a:sy n="88" d="100"/>
        </p:scale>
        <p:origin x="382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9452A-3CE5-41CB-B8D3-028D7B82C918}" type="datetimeFigureOut">
              <a:rPr lang="en-GB" smtClean="0"/>
              <a:t>03/10/2022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A9619A-110B-44DB-85D0-7910B2A2C922}" type="slidenum">
              <a:rPr lang="en-GB" smtClean="0"/>
              <a:t>‹#›</a:t>
            </a:fld>
            <a:endParaRPr lang="en-GB"/>
          </a:p>
        </p:txBody>
      </p:sp>
    </p:spTree>
    <p:extLst>
      <p:ext uri="{BB962C8B-B14F-4D97-AF65-F5344CB8AC3E}">
        <p14:creationId xmlns:p14="http://schemas.microsoft.com/office/powerpoint/2010/main" val="1254996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test is designed to identify pupils who need support, not as a diagnostic tool to assess the times tables children struggle with. </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2</a:t>
            </a:fld>
            <a:endParaRPr lang="en-GB"/>
          </a:p>
        </p:txBody>
      </p:sp>
    </p:spTree>
    <p:extLst>
      <p:ext uri="{BB962C8B-B14F-4D97-AF65-F5344CB8AC3E}">
        <p14:creationId xmlns:p14="http://schemas.microsoft.com/office/powerpoint/2010/main" val="3297959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A list of pupils who should not take the test can be found in the administration guidance of the MTC documentation. </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3</a:t>
            </a:fld>
            <a:endParaRPr lang="en-GB"/>
          </a:p>
        </p:txBody>
      </p:sp>
    </p:spTree>
    <p:extLst>
      <p:ext uri="{BB962C8B-B14F-4D97-AF65-F5344CB8AC3E}">
        <p14:creationId xmlns:p14="http://schemas.microsoft.com/office/powerpoint/2010/main" val="1536913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4</a:t>
            </a:fld>
            <a:endParaRPr lang="en-GB"/>
          </a:p>
        </p:txBody>
      </p:sp>
    </p:spTree>
    <p:extLst>
      <p:ext uri="{BB962C8B-B14F-4D97-AF65-F5344CB8AC3E}">
        <p14:creationId xmlns:p14="http://schemas.microsoft.com/office/powerpoint/2010/main" val="3739559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5</a:t>
            </a:fld>
            <a:endParaRPr lang="en-GB"/>
          </a:p>
        </p:txBody>
      </p:sp>
    </p:spTree>
    <p:extLst>
      <p:ext uri="{BB962C8B-B14F-4D97-AF65-F5344CB8AC3E}">
        <p14:creationId xmlns:p14="http://schemas.microsoft.com/office/powerpoint/2010/main" val="2148119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will start before beginning to develop understanding and reasoning but will continue long after, until all times tables can be counted through sequentially at 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using manipulatives should start with physical objects (shoes, socks, hands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before moving on to counters </a:t>
            </a:r>
            <a:r>
              <a:rPr lang="en-US" dirty="0" err="1">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Whenever starting children counting in a new amount, such as counting in 8s, children should be given the opportunity to see visually what that looks like to reinforce 4 x 8 looks quite big compared to 4 x 6.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Patterns could be 4 x 8 is the same as 4 x 4 doubled.</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8</a:t>
            </a:fld>
            <a:endParaRPr lang="en-GB"/>
          </a:p>
        </p:txBody>
      </p:sp>
    </p:spTree>
    <p:extLst>
      <p:ext uri="{BB962C8B-B14F-4D97-AF65-F5344CB8AC3E}">
        <p14:creationId xmlns:p14="http://schemas.microsoft.com/office/powerpoint/2010/main" val="3027446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Children need experience of using concrete manipulatives such as counters or multilink cubes and pictorial representations of objects, forming arrays.</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10</a:t>
            </a:fld>
            <a:endParaRPr lang="en-GB"/>
          </a:p>
        </p:txBody>
      </p:sp>
    </p:spTree>
    <p:extLst>
      <p:ext uri="{BB962C8B-B14F-4D97-AF65-F5344CB8AC3E}">
        <p14:creationId xmlns:p14="http://schemas.microsoft.com/office/powerpoint/2010/main" val="3740895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11</a:t>
            </a:fld>
            <a:endParaRPr lang="en-GB"/>
          </a:p>
        </p:txBody>
      </p:sp>
    </p:spTree>
    <p:extLst>
      <p:ext uri="{BB962C8B-B14F-4D97-AF65-F5344CB8AC3E}">
        <p14:creationId xmlns:p14="http://schemas.microsoft.com/office/powerpoint/2010/main" val="1035873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Even though division is not tested in the MTC, it is important that pupils have a strong understanding of the connection between multiplication and division.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lang="en-GB"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12</a:t>
            </a:fld>
            <a:endParaRPr lang="en-GB"/>
          </a:p>
        </p:txBody>
      </p:sp>
    </p:spTree>
    <p:extLst>
      <p:ext uri="{BB962C8B-B14F-4D97-AF65-F5344CB8AC3E}">
        <p14:creationId xmlns:p14="http://schemas.microsoft.com/office/powerpoint/2010/main" val="207102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From here it is only a short jump to understanding that any missing number can be worked out through knowledge of number families, e.g. 4 x [ ] = 20 or [ ] ÷ 4 = 5. There are other methods children can use to work out missing numbers but our goal is to increase working memory in order to increase instant recall from long term memory. Being able to bounce around a number family will achieve that.</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13</a:t>
            </a:fld>
            <a:endParaRPr lang="en-GB"/>
          </a:p>
        </p:txBody>
      </p:sp>
    </p:spTree>
    <p:extLst>
      <p:ext uri="{BB962C8B-B14F-4D97-AF65-F5344CB8AC3E}">
        <p14:creationId xmlns:p14="http://schemas.microsoft.com/office/powerpoint/2010/main" val="3224581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a:p>
            <a:endParaRPr lang="en-GB" dirty="0"/>
          </a:p>
        </p:txBody>
      </p:sp>
      <p:sp>
        <p:nvSpPr>
          <p:cNvPr id="4" name="Slide Number Placeholder 3"/>
          <p:cNvSpPr>
            <a:spLocks noGrp="1"/>
          </p:cNvSpPr>
          <p:nvPr>
            <p:ph type="sldNum" sz="quarter" idx="5"/>
          </p:nvPr>
        </p:nvSpPr>
        <p:spPr/>
        <p:txBody>
          <a:bodyPr/>
          <a:lstStyle/>
          <a:p>
            <a:fld id="{7CA9619A-110B-44DB-85D0-7910B2A2C922}" type="slidenum">
              <a:rPr lang="en-GB" smtClean="0"/>
              <a:t>15</a:t>
            </a:fld>
            <a:endParaRPr lang="en-GB"/>
          </a:p>
        </p:txBody>
      </p:sp>
    </p:spTree>
    <p:extLst>
      <p:ext uri="{BB962C8B-B14F-4D97-AF65-F5344CB8AC3E}">
        <p14:creationId xmlns:p14="http://schemas.microsoft.com/office/powerpoint/2010/main" val="917619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2697806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2847943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604976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0B13E2-CFC6-42D2-83BF-8632236161B9}"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402362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0B13E2-CFC6-42D2-83BF-8632236161B9}" type="datetimeFigureOut">
              <a:rPr lang="en-GB" smtClean="0"/>
              <a:t>03/10/2022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1786812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0B13E2-CFC6-42D2-83BF-8632236161B9}" type="datetimeFigureOut">
              <a:rPr lang="en-GB" smtClean="0"/>
              <a:t>03/10/2022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916947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B13E2-CFC6-42D2-83BF-8632236161B9}" type="datetimeFigureOut">
              <a:rPr lang="en-GB" smtClean="0"/>
              <a:t>03/10/2022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1861523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0B13E2-CFC6-42D2-83BF-8632236161B9}"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20389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F0B13E2-CFC6-42D2-83BF-8632236161B9}"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1492894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1017249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903383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4081078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97044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2552843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30807496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0B13E2-CFC6-42D2-83BF-8632236161B9}"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3FAAB5-D3E6-4106-AC59-8F2745D152F9}" type="slidenum">
              <a:rPr lang="en-GB" smtClean="0"/>
              <a:t>‹#›</a:t>
            </a:fld>
            <a:endParaRPr lang="en-GB"/>
          </a:p>
        </p:txBody>
      </p:sp>
    </p:spTree>
    <p:extLst>
      <p:ext uri="{BB962C8B-B14F-4D97-AF65-F5344CB8AC3E}">
        <p14:creationId xmlns:p14="http://schemas.microsoft.com/office/powerpoint/2010/main" val="4197304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F0B13E2-CFC6-42D2-83BF-8632236161B9}" type="datetimeFigureOut">
              <a:rPr lang="en-GB" smtClean="0"/>
              <a:t>03/10/2022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23FAAB5-D3E6-4106-AC59-8F2745D152F9}" type="slidenum">
              <a:rPr lang="en-GB" smtClean="0"/>
              <a:t>‹#›</a:t>
            </a:fld>
            <a:endParaRPr lang="en-GB"/>
          </a:p>
        </p:txBody>
      </p:sp>
    </p:spTree>
    <p:extLst>
      <p:ext uri="{BB962C8B-B14F-4D97-AF65-F5344CB8AC3E}">
        <p14:creationId xmlns:p14="http://schemas.microsoft.com/office/powerpoint/2010/main" val="128118726"/>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EBBF2-A7D8-490D-9FBF-8DA36FDEEBF6}"/>
              </a:ext>
            </a:extLst>
          </p:cNvPr>
          <p:cNvSpPr>
            <a:spLocks noGrp="1"/>
          </p:cNvSpPr>
          <p:nvPr>
            <p:ph type="ctrTitle"/>
          </p:nvPr>
        </p:nvSpPr>
        <p:spPr>
          <a:xfrm>
            <a:off x="1447286" y="543777"/>
            <a:ext cx="8288035" cy="1095059"/>
          </a:xfrm>
        </p:spPr>
        <p:txBody>
          <a:bodyPr>
            <a:normAutofit fontScale="90000"/>
          </a:bodyPr>
          <a:lstStyle/>
          <a:p>
            <a:pPr algn="ctr"/>
            <a:r>
              <a:rPr lang="en-GB" sz="4800" dirty="0"/>
              <a:t>Year 4 Multiplication Check – Parents Information Session </a:t>
            </a:r>
          </a:p>
        </p:txBody>
      </p:sp>
      <p:sp>
        <p:nvSpPr>
          <p:cNvPr id="3" name="Subtitle 2">
            <a:extLst>
              <a:ext uri="{FF2B5EF4-FFF2-40B4-BE49-F238E27FC236}">
                <a16:creationId xmlns:a16="http://schemas.microsoft.com/office/drawing/2014/main" id="{F5613077-C885-446C-AD64-08FBFA72BC7B}"/>
              </a:ext>
            </a:extLst>
          </p:cNvPr>
          <p:cNvSpPr>
            <a:spLocks noGrp="1"/>
          </p:cNvSpPr>
          <p:nvPr>
            <p:ph type="subTitle" idx="1"/>
          </p:nvPr>
        </p:nvSpPr>
        <p:spPr>
          <a:xfrm>
            <a:off x="1447285" y="1638836"/>
            <a:ext cx="8288035" cy="471488"/>
          </a:xfrm>
        </p:spPr>
        <p:txBody>
          <a:bodyPr>
            <a:normAutofit/>
          </a:bodyPr>
          <a:lstStyle/>
          <a:p>
            <a:pPr algn="ctr"/>
            <a:r>
              <a:rPr lang="en-GB" dirty="0"/>
              <a:t>Monday 3</a:t>
            </a:r>
            <a:r>
              <a:rPr lang="en-GB" baseline="30000" dirty="0"/>
              <a:t>rd</a:t>
            </a:r>
            <a:r>
              <a:rPr lang="en-GB" dirty="0"/>
              <a:t> October 2022</a:t>
            </a:r>
          </a:p>
        </p:txBody>
      </p:sp>
      <p:pic>
        <p:nvPicPr>
          <p:cNvPr id="6" name="Picture 5">
            <a:extLst>
              <a:ext uri="{FF2B5EF4-FFF2-40B4-BE49-F238E27FC236}">
                <a16:creationId xmlns:a16="http://schemas.microsoft.com/office/drawing/2014/main" id="{E5CD3892-8091-4A49-B1F0-64E8DCDF0864}"/>
              </a:ext>
            </a:extLst>
          </p:cNvPr>
          <p:cNvPicPr>
            <a:picLocks noChangeAspect="1"/>
          </p:cNvPicPr>
          <p:nvPr/>
        </p:nvPicPr>
        <p:blipFill>
          <a:blip r:embed="rId2"/>
          <a:stretch>
            <a:fillRect/>
          </a:stretch>
        </p:blipFill>
        <p:spPr>
          <a:xfrm>
            <a:off x="4171692" y="2499668"/>
            <a:ext cx="2266950" cy="2171700"/>
          </a:xfrm>
          <a:prstGeom prst="rect">
            <a:avLst/>
          </a:prstGeom>
        </p:spPr>
      </p:pic>
    </p:spTree>
    <p:extLst>
      <p:ext uri="{BB962C8B-B14F-4D97-AF65-F5344CB8AC3E}">
        <p14:creationId xmlns:p14="http://schemas.microsoft.com/office/powerpoint/2010/main" val="4114219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E61134-F2CA-4256-94D1-D563789401C9}"/>
              </a:ext>
            </a:extLst>
          </p:cNvPr>
          <p:cNvSpPr/>
          <p:nvPr/>
        </p:nvSpPr>
        <p:spPr>
          <a:xfrm>
            <a:off x="922637" y="1351508"/>
            <a:ext cx="10267877" cy="4524315"/>
          </a:xfrm>
          <a:prstGeom prst="rect">
            <a:avLst/>
          </a:prstGeom>
        </p:spPr>
        <p:txBody>
          <a:bodyPr wrap="square">
            <a:spAutoFit/>
          </a:bodyPr>
          <a:lstStyle/>
          <a:p>
            <a:r>
              <a:rPr lang="en-US" sz="2400" dirty="0"/>
              <a:t>The MTC determines if Year 4 children can fluently recall their multiplication tables.</a:t>
            </a:r>
          </a:p>
          <a:p>
            <a:endParaRPr lang="en-US" sz="2400" dirty="0"/>
          </a:p>
          <a:p>
            <a:r>
              <a:rPr lang="en-US" sz="2400" dirty="0"/>
              <a:t>They are deigned to help schools identify which children require more support to learn their times tables. </a:t>
            </a:r>
          </a:p>
          <a:p>
            <a:endParaRPr lang="en-US" sz="2400" dirty="0"/>
          </a:p>
          <a:p>
            <a:r>
              <a:rPr lang="en-US" sz="2400" dirty="0"/>
              <a:t>There is no ‘pass’ rate or threshold which means that, unlike the Phonics Screening Check (taken in Year 1), children will not be expected to re-sit the check. </a:t>
            </a:r>
          </a:p>
          <a:p>
            <a:endParaRPr lang="en-US" sz="2400" dirty="0"/>
          </a:p>
          <a:p>
            <a:r>
              <a:rPr lang="en-US" sz="2400" dirty="0"/>
              <a:t>The Department for Education (DfE) will create a report about the overall results across all schools in England, not individual schools. </a:t>
            </a:r>
          </a:p>
        </p:txBody>
      </p:sp>
      <p:sp>
        <p:nvSpPr>
          <p:cNvPr id="4" name="TextBox 3">
            <a:extLst>
              <a:ext uri="{FF2B5EF4-FFF2-40B4-BE49-F238E27FC236}">
                <a16:creationId xmlns:a16="http://schemas.microsoft.com/office/drawing/2014/main" id="{7CF3EF8F-DEED-46A0-AD16-8D02EA17FF20}"/>
              </a:ext>
            </a:extLst>
          </p:cNvPr>
          <p:cNvSpPr txBox="1"/>
          <p:nvPr/>
        </p:nvSpPr>
        <p:spPr>
          <a:xfrm>
            <a:off x="922637" y="435429"/>
            <a:ext cx="7437592" cy="769441"/>
          </a:xfrm>
          <a:prstGeom prst="rect">
            <a:avLst/>
          </a:prstGeom>
          <a:noFill/>
        </p:spPr>
        <p:txBody>
          <a:bodyPr wrap="square" rtlCol="0">
            <a:spAutoFit/>
          </a:bodyPr>
          <a:lstStyle/>
          <a:p>
            <a:r>
              <a:rPr lang="en-GB" sz="4400" dirty="0">
                <a:solidFill>
                  <a:srgbClr val="002060"/>
                </a:solidFill>
              </a:rPr>
              <a:t>What is the MTC?</a:t>
            </a:r>
          </a:p>
        </p:txBody>
      </p:sp>
    </p:spTree>
    <p:extLst>
      <p:ext uri="{BB962C8B-B14F-4D97-AF65-F5344CB8AC3E}">
        <p14:creationId xmlns:p14="http://schemas.microsoft.com/office/powerpoint/2010/main" val="500089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FA8DCF-AFA7-40DF-A06F-A84453A09A82}"/>
              </a:ext>
            </a:extLst>
          </p:cNvPr>
          <p:cNvSpPr/>
          <p:nvPr/>
        </p:nvSpPr>
        <p:spPr>
          <a:xfrm>
            <a:off x="856735" y="2006980"/>
            <a:ext cx="10149016" cy="3046988"/>
          </a:xfrm>
          <a:prstGeom prst="rect">
            <a:avLst/>
          </a:prstGeom>
        </p:spPr>
        <p:txBody>
          <a:bodyPr wrap="square">
            <a:spAutoFit/>
          </a:bodyPr>
          <a:lstStyle/>
          <a:p>
            <a:r>
              <a:rPr lang="en-US" sz="2400" dirty="0"/>
              <a:t>There will be a 3 week window from Monday 5th June to Friday 23rd June 2023 for schools to administer the check. </a:t>
            </a:r>
          </a:p>
          <a:p>
            <a:endParaRPr lang="en-US" sz="2400" dirty="0"/>
          </a:p>
          <a:p>
            <a:r>
              <a:rPr lang="en-US" sz="2400" dirty="0"/>
              <a:t>There is no set day to administer the check and children are not expected to take the check at the same time. </a:t>
            </a:r>
          </a:p>
          <a:p>
            <a:endParaRPr lang="en-US" sz="2400" dirty="0"/>
          </a:p>
          <a:p>
            <a:r>
              <a:rPr lang="en-US" sz="2400" dirty="0"/>
              <a:t>All eligible Year 4 children in England will be required to take the check. </a:t>
            </a:r>
          </a:p>
        </p:txBody>
      </p:sp>
      <p:sp>
        <p:nvSpPr>
          <p:cNvPr id="3" name="Rectangle 2">
            <a:extLst>
              <a:ext uri="{FF2B5EF4-FFF2-40B4-BE49-F238E27FC236}">
                <a16:creationId xmlns:a16="http://schemas.microsoft.com/office/drawing/2014/main" id="{6F38DA55-5D53-41AD-A1DA-FFBDFE7E748C}"/>
              </a:ext>
            </a:extLst>
          </p:cNvPr>
          <p:cNvSpPr/>
          <p:nvPr/>
        </p:nvSpPr>
        <p:spPr>
          <a:xfrm>
            <a:off x="856735" y="799461"/>
            <a:ext cx="5870635" cy="769441"/>
          </a:xfrm>
          <a:prstGeom prst="rect">
            <a:avLst/>
          </a:prstGeom>
        </p:spPr>
        <p:txBody>
          <a:bodyPr wrap="square">
            <a:spAutoFit/>
          </a:bodyPr>
          <a:lstStyle/>
          <a:p>
            <a:r>
              <a:rPr lang="en-US" sz="4400" dirty="0">
                <a:solidFill>
                  <a:srgbClr val="002060"/>
                </a:solidFill>
              </a:rPr>
              <a:t>When does it happen?</a:t>
            </a:r>
            <a:endParaRPr lang="en-GB" sz="4400" dirty="0">
              <a:solidFill>
                <a:srgbClr val="002060"/>
              </a:solidFill>
            </a:endParaRPr>
          </a:p>
        </p:txBody>
      </p:sp>
    </p:spTree>
    <p:extLst>
      <p:ext uri="{BB962C8B-B14F-4D97-AF65-F5344CB8AC3E}">
        <p14:creationId xmlns:p14="http://schemas.microsoft.com/office/powerpoint/2010/main" val="4144909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D3CB9C-91D5-44B8-B949-8749C15190F9}"/>
              </a:ext>
            </a:extLst>
          </p:cNvPr>
          <p:cNvSpPr/>
          <p:nvPr/>
        </p:nvSpPr>
        <p:spPr>
          <a:xfrm>
            <a:off x="838199" y="1346890"/>
            <a:ext cx="10297886" cy="5262979"/>
          </a:xfrm>
          <a:prstGeom prst="rect">
            <a:avLst/>
          </a:prstGeom>
        </p:spPr>
        <p:txBody>
          <a:bodyPr wrap="square">
            <a:spAutoFit/>
          </a:bodyPr>
          <a:lstStyle/>
          <a:p>
            <a:r>
              <a:rPr lang="en-US" sz="2400" dirty="0"/>
              <a:t>The check will be fully digital.</a:t>
            </a:r>
          </a:p>
          <a:p>
            <a:endParaRPr lang="en-US" sz="2400" dirty="0"/>
          </a:p>
          <a:p>
            <a:r>
              <a:rPr lang="en-US" sz="2400" dirty="0"/>
              <a:t>Answers will be entered using a keyboard, by pressing digits using a mouse or using an on-screen number pad.</a:t>
            </a:r>
          </a:p>
          <a:p>
            <a:endParaRPr lang="en-US" sz="2400" dirty="0"/>
          </a:p>
          <a:p>
            <a:r>
              <a:rPr lang="en-US" sz="2400" dirty="0"/>
              <a:t>Usually, the check will take less than 5 minutes for each child. </a:t>
            </a:r>
          </a:p>
          <a:p>
            <a:endParaRPr lang="en-US" sz="2400" dirty="0"/>
          </a:p>
          <a:p>
            <a:r>
              <a:rPr lang="en-US" sz="2400" dirty="0"/>
              <a:t>The children will have 6 seconds from the time the question appears to input their answer. </a:t>
            </a:r>
          </a:p>
          <a:p>
            <a:endParaRPr lang="en-US" sz="2400" dirty="0"/>
          </a:p>
          <a:p>
            <a:r>
              <a:rPr lang="en-US" sz="2400" dirty="0"/>
              <a:t>There will be a total of 25 questions with a 3 second pause in-between questions. </a:t>
            </a:r>
          </a:p>
          <a:p>
            <a:endParaRPr lang="en-US" sz="2400" dirty="0"/>
          </a:p>
          <a:p>
            <a:r>
              <a:rPr lang="en-US" sz="2400" dirty="0"/>
              <a:t>There will be 3 practice questions before the check begins. </a:t>
            </a:r>
          </a:p>
        </p:txBody>
      </p:sp>
      <p:sp>
        <p:nvSpPr>
          <p:cNvPr id="3" name="Rectangle 2">
            <a:extLst>
              <a:ext uri="{FF2B5EF4-FFF2-40B4-BE49-F238E27FC236}">
                <a16:creationId xmlns:a16="http://schemas.microsoft.com/office/drawing/2014/main" id="{5F94879D-7AE7-4460-A561-310CBBE2767F}"/>
              </a:ext>
            </a:extLst>
          </p:cNvPr>
          <p:cNvSpPr/>
          <p:nvPr/>
        </p:nvSpPr>
        <p:spPr>
          <a:xfrm>
            <a:off x="838199" y="577449"/>
            <a:ext cx="7651454" cy="769441"/>
          </a:xfrm>
          <a:prstGeom prst="rect">
            <a:avLst/>
          </a:prstGeom>
        </p:spPr>
        <p:txBody>
          <a:bodyPr wrap="none">
            <a:spAutoFit/>
          </a:bodyPr>
          <a:lstStyle/>
          <a:p>
            <a:r>
              <a:rPr lang="en-US" sz="4400" dirty="0">
                <a:solidFill>
                  <a:srgbClr val="002060"/>
                </a:solidFill>
              </a:rPr>
              <a:t>How the check is carried out?</a:t>
            </a:r>
            <a:endParaRPr lang="en-GB" sz="4400" dirty="0">
              <a:solidFill>
                <a:srgbClr val="002060"/>
              </a:solidFill>
            </a:endParaRPr>
          </a:p>
        </p:txBody>
      </p:sp>
    </p:spTree>
    <p:extLst>
      <p:ext uri="{BB962C8B-B14F-4D97-AF65-F5344CB8AC3E}">
        <p14:creationId xmlns:p14="http://schemas.microsoft.com/office/powerpoint/2010/main" val="1139058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6C1E3A-2BF4-4F2F-A679-3982451EFC8C}"/>
              </a:ext>
            </a:extLst>
          </p:cNvPr>
          <p:cNvSpPr/>
          <p:nvPr/>
        </p:nvSpPr>
        <p:spPr>
          <a:xfrm>
            <a:off x="930728" y="1994824"/>
            <a:ext cx="10330543" cy="3416320"/>
          </a:xfrm>
          <a:prstGeom prst="rect">
            <a:avLst/>
          </a:prstGeom>
        </p:spPr>
        <p:txBody>
          <a:bodyPr wrap="square">
            <a:spAutoFit/>
          </a:bodyPr>
          <a:lstStyle/>
          <a:p>
            <a:r>
              <a:rPr lang="en-US" sz="2400" u="sng" dirty="0"/>
              <a:t>Some children will be eligible for specific arrangements:</a:t>
            </a:r>
          </a:p>
          <a:p>
            <a:endParaRPr lang="en-US" sz="2400" dirty="0"/>
          </a:p>
          <a:p>
            <a:pPr marL="342900" indent="-342900">
              <a:buFont typeface="Arial" panose="020B0604020202020204" pitchFamily="34" charset="0"/>
              <a:buChar char="•"/>
            </a:pPr>
            <a:r>
              <a:rPr lang="en-US" sz="2400" dirty="0"/>
              <a:t>Colour contrast;</a:t>
            </a:r>
          </a:p>
          <a:p>
            <a:pPr marL="342900" indent="-342900">
              <a:buFont typeface="Arial" panose="020B0604020202020204" pitchFamily="34" charset="0"/>
              <a:buChar char="•"/>
            </a:pPr>
            <a:r>
              <a:rPr lang="en-US" sz="2400" dirty="0"/>
              <a:t>Font size adjustment;</a:t>
            </a:r>
          </a:p>
          <a:p>
            <a:pPr marL="342900" indent="-342900">
              <a:buFont typeface="Arial" panose="020B0604020202020204" pitchFamily="34" charset="0"/>
              <a:buChar char="•"/>
            </a:pPr>
            <a:r>
              <a:rPr lang="en-US" sz="2400" dirty="0"/>
              <a:t>‘Next’ button (alternative to 3-second pause);</a:t>
            </a:r>
          </a:p>
          <a:p>
            <a:pPr marL="342900" indent="-342900">
              <a:buFont typeface="Arial" panose="020B0604020202020204" pitchFamily="34" charset="0"/>
              <a:buChar char="•"/>
            </a:pPr>
            <a:r>
              <a:rPr lang="en-US" sz="2400" dirty="0"/>
              <a:t>Removing on-screen number pad;</a:t>
            </a:r>
          </a:p>
          <a:p>
            <a:pPr marL="342900" indent="-342900">
              <a:buFont typeface="Arial" panose="020B0604020202020204" pitchFamily="34" charset="0"/>
              <a:buChar char="•"/>
            </a:pPr>
            <a:r>
              <a:rPr lang="en-US" sz="2400" dirty="0"/>
              <a:t>An adult to input answers;</a:t>
            </a:r>
          </a:p>
          <a:p>
            <a:pPr marL="342900" indent="-342900">
              <a:buFont typeface="Arial" panose="020B0604020202020204" pitchFamily="34" charset="0"/>
              <a:buChar char="•"/>
            </a:pPr>
            <a:r>
              <a:rPr lang="en-US" sz="2400" dirty="0"/>
              <a:t>Audio version;</a:t>
            </a:r>
          </a:p>
          <a:p>
            <a:pPr marL="342900" indent="-342900">
              <a:buFont typeface="Arial" panose="020B0604020202020204" pitchFamily="34" charset="0"/>
              <a:buChar char="•"/>
            </a:pPr>
            <a:r>
              <a:rPr lang="en-US" sz="2400" dirty="0"/>
              <a:t>Audible time alert.</a:t>
            </a:r>
          </a:p>
        </p:txBody>
      </p:sp>
      <p:sp>
        <p:nvSpPr>
          <p:cNvPr id="3" name="Rectangle 2">
            <a:extLst>
              <a:ext uri="{FF2B5EF4-FFF2-40B4-BE49-F238E27FC236}">
                <a16:creationId xmlns:a16="http://schemas.microsoft.com/office/drawing/2014/main" id="{6A9BF1FE-C155-4858-975D-A18E0936BC43}"/>
              </a:ext>
            </a:extLst>
          </p:cNvPr>
          <p:cNvSpPr/>
          <p:nvPr/>
        </p:nvSpPr>
        <p:spPr>
          <a:xfrm>
            <a:off x="930728" y="816820"/>
            <a:ext cx="9717725" cy="769441"/>
          </a:xfrm>
          <a:prstGeom prst="rect">
            <a:avLst/>
          </a:prstGeom>
        </p:spPr>
        <p:txBody>
          <a:bodyPr wrap="none">
            <a:spAutoFit/>
          </a:bodyPr>
          <a:lstStyle/>
          <a:p>
            <a:r>
              <a:rPr lang="en-US" sz="4400" dirty="0">
                <a:solidFill>
                  <a:srgbClr val="002060"/>
                </a:solidFill>
              </a:rPr>
              <a:t>Specific arrangements for the check: </a:t>
            </a:r>
            <a:endParaRPr lang="en-GB" sz="4400" dirty="0">
              <a:solidFill>
                <a:srgbClr val="002060"/>
              </a:solidFill>
            </a:endParaRPr>
          </a:p>
        </p:txBody>
      </p:sp>
    </p:spTree>
    <p:extLst>
      <p:ext uri="{BB962C8B-B14F-4D97-AF65-F5344CB8AC3E}">
        <p14:creationId xmlns:p14="http://schemas.microsoft.com/office/powerpoint/2010/main" val="3220653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65616A-09B3-4154-BBF0-4B47B9596ABB}"/>
              </a:ext>
            </a:extLst>
          </p:cNvPr>
          <p:cNvSpPr/>
          <p:nvPr/>
        </p:nvSpPr>
        <p:spPr>
          <a:xfrm>
            <a:off x="979713" y="2136338"/>
            <a:ext cx="10765971" cy="3785652"/>
          </a:xfrm>
          <a:prstGeom prst="rect">
            <a:avLst/>
          </a:prstGeom>
        </p:spPr>
        <p:txBody>
          <a:bodyPr wrap="square">
            <a:spAutoFit/>
          </a:bodyPr>
          <a:lstStyle/>
          <a:p>
            <a:r>
              <a:rPr lang="en-US" sz="2400" dirty="0"/>
              <a:t>Each child will be randomly assigned a set of questions</a:t>
            </a:r>
          </a:p>
          <a:p>
            <a:endParaRPr lang="en-US" sz="2400" dirty="0"/>
          </a:p>
          <a:p>
            <a:r>
              <a:rPr lang="en-US" sz="2400" dirty="0"/>
              <a:t>There will only be multiplication questions in the check, not division facts. </a:t>
            </a:r>
          </a:p>
          <a:p>
            <a:endParaRPr lang="en-US" sz="2400" dirty="0"/>
          </a:p>
          <a:p>
            <a:r>
              <a:rPr lang="en-US" sz="2400" dirty="0"/>
              <a:t>The 6, 7, 8, 9 and 12 times tables are more likely to be asked. </a:t>
            </a:r>
          </a:p>
          <a:p>
            <a:endParaRPr lang="en-US" sz="2400" dirty="0"/>
          </a:p>
          <a:p>
            <a:r>
              <a:rPr lang="en-US" sz="2400" dirty="0"/>
              <a:t>Reversal of questions (e.g. 8 x 6 and 6 x 8) will not be asked in the same check. </a:t>
            </a:r>
          </a:p>
          <a:p>
            <a:endParaRPr lang="en-US" sz="2400" dirty="0"/>
          </a:p>
          <a:p>
            <a:r>
              <a:rPr lang="en-US" sz="2400" dirty="0"/>
              <a:t>Children will not see their individual results when they complete the check.</a:t>
            </a:r>
          </a:p>
        </p:txBody>
      </p:sp>
      <p:sp>
        <p:nvSpPr>
          <p:cNvPr id="3" name="Rectangle 2">
            <a:extLst>
              <a:ext uri="{FF2B5EF4-FFF2-40B4-BE49-F238E27FC236}">
                <a16:creationId xmlns:a16="http://schemas.microsoft.com/office/drawing/2014/main" id="{C25A4B38-137D-492F-B170-F0B0F57D42E1}"/>
              </a:ext>
            </a:extLst>
          </p:cNvPr>
          <p:cNvSpPr/>
          <p:nvPr/>
        </p:nvSpPr>
        <p:spPr>
          <a:xfrm>
            <a:off x="979713" y="805933"/>
            <a:ext cx="8501744" cy="1446550"/>
          </a:xfrm>
          <a:prstGeom prst="rect">
            <a:avLst/>
          </a:prstGeom>
        </p:spPr>
        <p:txBody>
          <a:bodyPr wrap="square">
            <a:spAutoFit/>
          </a:bodyPr>
          <a:lstStyle/>
          <a:p>
            <a:r>
              <a:rPr lang="en-GB" sz="4400" dirty="0">
                <a:solidFill>
                  <a:srgbClr val="002060"/>
                </a:solidFill>
              </a:rPr>
              <a:t>What sort of questions are there?</a:t>
            </a:r>
          </a:p>
        </p:txBody>
      </p:sp>
    </p:spTree>
    <p:extLst>
      <p:ext uri="{BB962C8B-B14F-4D97-AF65-F5344CB8AC3E}">
        <p14:creationId xmlns:p14="http://schemas.microsoft.com/office/powerpoint/2010/main" val="864637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50C2B78-C849-4305-8435-58478F8AA95A}"/>
              </a:ext>
            </a:extLst>
          </p:cNvPr>
          <p:cNvPicPr>
            <a:picLocks noChangeAspect="1"/>
          </p:cNvPicPr>
          <p:nvPr/>
        </p:nvPicPr>
        <p:blipFill>
          <a:blip r:embed="rId2"/>
          <a:stretch>
            <a:fillRect/>
          </a:stretch>
        </p:blipFill>
        <p:spPr>
          <a:xfrm>
            <a:off x="2970771" y="1348382"/>
            <a:ext cx="5454769" cy="4924186"/>
          </a:xfrm>
          <a:prstGeom prst="rect">
            <a:avLst/>
          </a:prstGeom>
        </p:spPr>
      </p:pic>
      <p:sp>
        <p:nvSpPr>
          <p:cNvPr id="3" name="Rectangle 2">
            <a:extLst>
              <a:ext uri="{FF2B5EF4-FFF2-40B4-BE49-F238E27FC236}">
                <a16:creationId xmlns:a16="http://schemas.microsoft.com/office/drawing/2014/main" id="{D149F8E7-C419-473E-A6E6-AD21F5BE28CF}"/>
              </a:ext>
            </a:extLst>
          </p:cNvPr>
          <p:cNvSpPr/>
          <p:nvPr/>
        </p:nvSpPr>
        <p:spPr>
          <a:xfrm>
            <a:off x="2650156" y="148053"/>
            <a:ext cx="6096000" cy="1200329"/>
          </a:xfrm>
          <a:prstGeom prst="rect">
            <a:avLst/>
          </a:prstGeom>
        </p:spPr>
        <p:txBody>
          <a:bodyPr>
            <a:spAutoFit/>
          </a:bodyPr>
          <a:lstStyle/>
          <a:p>
            <a:r>
              <a:rPr lang="en-US" dirty="0"/>
              <a:t>The Standards and Testing Agency (STA) state that they are classifying the multiplication tables by the first number in the question. For example, 8 x 3 would fall within the 8 times table.</a:t>
            </a:r>
          </a:p>
        </p:txBody>
      </p:sp>
    </p:spTree>
    <p:extLst>
      <p:ext uri="{BB962C8B-B14F-4D97-AF65-F5344CB8AC3E}">
        <p14:creationId xmlns:p14="http://schemas.microsoft.com/office/powerpoint/2010/main" val="4025283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CA939E-6AA0-4104-9821-31333841AF61}"/>
              </a:ext>
            </a:extLst>
          </p:cNvPr>
          <p:cNvSpPr/>
          <p:nvPr/>
        </p:nvSpPr>
        <p:spPr>
          <a:xfrm>
            <a:off x="1175658" y="1837568"/>
            <a:ext cx="10668000" cy="3416320"/>
          </a:xfrm>
          <a:prstGeom prst="rect">
            <a:avLst/>
          </a:prstGeom>
        </p:spPr>
        <p:txBody>
          <a:bodyPr wrap="square">
            <a:spAutoFit/>
          </a:bodyPr>
          <a:lstStyle/>
          <a:p>
            <a:pPr marL="342900" indent="-342900">
              <a:buFont typeface="Arial" panose="020B0604020202020204" pitchFamily="34" charset="0"/>
              <a:buChar char="•"/>
            </a:pPr>
            <a:r>
              <a:rPr lang="en-US" sz="2400" dirty="0"/>
              <a:t>Count and look for patterns.</a:t>
            </a:r>
          </a:p>
          <a:p>
            <a:pPr marL="342900" indent="-342900">
              <a:buFont typeface="Arial" panose="020B0604020202020204" pitchFamily="34" charset="0"/>
              <a:buChar char="•"/>
            </a:pPr>
            <a:r>
              <a:rPr lang="en-US" sz="2400" dirty="0"/>
              <a:t>Understand that multiplication is repeated addition.</a:t>
            </a:r>
          </a:p>
          <a:p>
            <a:pPr marL="342900" indent="-342900">
              <a:buFont typeface="Arial" panose="020B0604020202020204" pitchFamily="34" charset="0"/>
              <a:buChar char="•"/>
            </a:pPr>
            <a:r>
              <a:rPr lang="en-US" sz="2400" dirty="0"/>
              <a:t>Remember that multiplication is commutative. </a:t>
            </a:r>
          </a:p>
          <a:p>
            <a:pPr marL="342900" indent="-342900">
              <a:buFont typeface="Arial" panose="020B0604020202020204" pitchFamily="34" charset="0"/>
              <a:buChar char="•"/>
            </a:pPr>
            <a:r>
              <a:rPr lang="en-US" sz="2400" dirty="0"/>
              <a:t>Remember that multiplication is the inverse of division. </a:t>
            </a:r>
          </a:p>
          <a:p>
            <a:pPr marL="342900" indent="-342900">
              <a:buFont typeface="Arial" panose="020B0604020202020204" pitchFamily="34" charset="0"/>
              <a:buChar char="•"/>
            </a:pPr>
            <a:r>
              <a:rPr lang="en-US" sz="2400" dirty="0"/>
              <a:t>Recall and utilise number families.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Use different representations to represent multiplication, such as:</a:t>
            </a:r>
          </a:p>
          <a:p>
            <a:pPr marL="342900" indent="-342900">
              <a:buFont typeface="Arial" panose="020B0604020202020204" pitchFamily="34" charset="0"/>
              <a:buChar char="•"/>
            </a:pPr>
            <a:r>
              <a:rPr lang="en-US" sz="2400" dirty="0"/>
              <a:t>Concrete manipulatives suck as multilink cubes or counters.</a:t>
            </a:r>
          </a:p>
          <a:p>
            <a:pPr marL="342900" indent="-342900">
              <a:buFont typeface="Arial" panose="020B0604020202020204" pitchFamily="34" charset="0"/>
              <a:buChar char="•"/>
            </a:pPr>
            <a:r>
              <a:rPr lang="en-US" sz="2400" dirty="0"/>
              <a:t>Create pictorial representations such as arrays. </a:t>
            </a:r>
          </a:p>
        </p:txBody>
      </p:sp>
      <p:sp>
        <p:nvSpPr>
          <p:cNvPr id="3" name="Rectangle 2">
            <a:extLst>
              <a:ext uri="{FF2B5EF4-FFF2-40B4-BE49-F238E27FC236}">
                <a16:creationId xmlns:a16="http://schemas.microsoft.com/office/drawing/2014/main" id="{AED721CD-DFCA-46A1-BBFD-BBC7770256FB}"/>
              </a:ext>
            </a:extLst>
          </p:cNvPr>
          <p:cNvSpPr/>
          <p:nvPr/>
        </p:nvSpPr>
        <p:spPr>
          <a:xfrm>
            <a:off x="1175658" y="707963"/>
            <a:ext cx="10289035" cy="769441"/>
          </a:xfrm>
          <a:prstGeom prst="rect">
            <a:avLst/>
          </a:prstGeom>
        </p:spPr>
        <p:txBody>
          <a:bodyPr wrap="none">
            <a:spAutoFit/>
          </a:bodyPr>
          <a:lstStyle/>
          <a:p>
            <a:r>
              <a:rPr lang="en-US" sz="4400" dirty="0">
                <a:solidFill>
                  <a:srgbClr val="002060"/>
                </a:solidFill>
              </a:rPr>
              <a:t>Ways to support times table knowledge </a:t>
            </a:r>
            <a:endParaRPr lang="en-GB" sz="4400" dirty="0">
              <a:solidFill>
                <a:srgbClr val="002060"/>
              </a:solidFill>
            </a:endParaRPr>
          </a:p>
        </p:txBody>
      </p:sp>
    </p:spTree>
    <p:extLst>
      <p:ext uri="{BB962C8B-B14F-4D97-AF65-F5344CB8AC3E}">
        <p14:creationId xmlns:p14="http://schemas.microsoft.com/office/powerpoint/2010/main" val="2667360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A2AF4F-D08F-42B7-AAB4-12C40646EB93}"/>
              </a:ext>
            </a:extLst>
          </p:cNvPr>
          <p:cNvPicPr>
            <a:picLocks noChangeAspect="1"/>
          </p:cNvPicPr>
          <p:nvPr/>
        </p:nvPicPr>
        <p:blipFill>
          <a:blip r:embed="rId2"/>
          <a:stretch>
            <a:fillRect/>
          </a:stretch>
        </p:blipFill>
        <p:spPr>
          <a:xfrm>
            <a:off x="1692015" y="4219676"/>
            <a:ext cx="1383912" cy="1444877"/>
          </a:xfrm>
          <a:prstGeom prst="rect">
            <a:avLst/>
          </a:prstGeom>
        </p:spPr>
      </p:pic>
      <p:pic>
        <p:nvPicPr>
          <p:cNvPr id="3" name="Picture 2">
            <a:extLst>
              <a:ext uri="{FF2B5EF4-FFF2-40B4-BE49-F238E27FC236}">
                <a16:creationId xmlns:a16="http://schemas.microsoft.com/office/drawing/2014/main" id="{72EB49B2-88D8-46BF-BC14-4ECA203D8530}"/>
              </a:ext>
            </a:extLst>
          </p:cNvPr>
          <p:cNvPicPr>
            <a:picLocks noChangeAspect="1"/>
          </p:cNvPicPr>
          <p:nvPr/>
        </p:nvPicPr>
        <p:blipFill>
          <a:blip r:embed="rId2"/>
          <a:stretch>
            <a:fillRect/>
          </a:stretch>
        </p:blipFill>
        <p:spPr>
          <a:xfrm>
            <a:off x="4228386" y="3925761"/>
            <a:ext cx="1383912" cy="1444877"/>
          </a:xfrm>
          <a:prstGeom prst="rect">
            <a:avLst/>
          </a:prstGeom>
        </p:spPr>
      </p:pic>
      <p:pic>
        <p:nvPicPr>
          <p:cNvPr id="6" name="Picture 5">
            <a:extLst>
              <a:ext uri="{FF2B5EF4-FFF2-40B4-BE49-F238E27FC236}">
                <a16:creationId xmlns:a16="http://schemas.microsoft.com/office/drawing/2014/main" id="{E2E0FCF1-6569-4718-958B-CEA01F51507A}"/>
              </a:ext>
            </a:extLst>
          </p:cNvPr>
          <p:cNvPicPr>
            <a:picLocks noChangeAspect="1"/>
          </p:cNvPicPr>
          <p:nvPr/>
        </p:nvPicPr>
        <p:blipFill>
          <a:blip r:embed="rId2"/>
          <a:stretch>
            <a:fillRect/>
          </a:stretch>
        </p:blipFill>
        <p:spPr>
          <a:xfrm>
            <a:off x="6481730" y="3429000"/>
            <a:ext cx="1383912" cy="1444877"/>
          </a:xfrm>
          <a:prstGeom prst="rect">
            <a:avLst/>
          </a:prstGeom>
        </p:spPr>
      </p:pic>
      <p:pic>
        <p:nvPicPr>
          <p:cNvPr id="7" name="Picture 6">
            <a:extLst>
              <a:ext uri="{FF2B5EF4-FFF2-40B4-BE49-F238E27FC236}">
                <a16:creationId xmlns:a16="http://schemas.microsoft.com/office/drawing/2014/main" id="{706D28CA-4B89-45CA-A1F3-32AE0FCA5EEF}"/>
              </a:ext>
            </a:extLst>
          </p:cNvPr>
          <p:cNvPicPr>
            <a:picLocks noChangeAspect="1"/>
          </p:cNvPicPr>
          <p:nvPr/>
        </p:nvPicPr>
        <p:blipFill>
          <a:blip r:embed="rId2"/>
          <a:stretch>
            <a:fillRect/>
          </a:stretch>
        </p:blipFill>
        <p:spPr>
          <a:xfrm>
            <a:off x="9203159" y="3925760"/>
            <a:ext cx="1383912" cy="1444877"/>
          </a:xfrm>
          <a:prstGeom prst="rect">
            <a:avLst/>
          </a:prstGeom>
        </p:spPr>
      </p:pic>
      <p:pic>
        <p:nvPicPr>
          <p:cNvPr id="8" name="Picture 7">
            <a:extLst>
              <a:ext uri="{FF2B5EF4-FFF2-40B4-BE49-F238E27FC236}">
                <a16:creationId xmlns:a16="http://schemas.microsoft.com/office/drawing/2014/main" id="{FA76BFFA-30C5-4E8B-A57A-CD89E2E80EF7}"/>
              </a:ext>
            </a:extLst>
          </p:cNvPr>
          <p:cNvPicPr>
            <a:picLocks noChangeAspect="1"/>
          </p:cNvPicPr>
          <p:nvPr/>
        </p:nvPicPr>
        <p:blipFill>
          <a:blip r:embed="rId3"/>
          <a:stretch>
            <a:fillRect/>
          </a:stretch>
        </p:blipFill>
        <p:spPr>
          <a:xfrm>
            <a:off x="734103" y="574021"/>
            <a:ext cx="10184267" cy="2780688"/>
          </a:xfrm>
          <a:prstGeom prst="rect">
            <a:avLst/>
          </a:prstGeom>
        </p:spPr>
      </p:pic>
    </p:spTree>
    <p:extLst>
      <p:ext uri="{BB962C8B-B14F-4D97-AF65-F5344CB8AC3E}">
        <p14:creationId xmlns:p14="http://schemas.microsoft.com/office/powerpoint/2010/main" val="3466248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7F52C1-0ADE-4766-AE5A-95EBA3616067}"/>
              </a:ext>
            </a:extLst>
          </p:cNvPr>
          <p:cNvPicPr>
            <a:picLocks noChangeAspect="1"/>
          </p:cNvPicPr>
          <p:nvPr/>
        </p:nvPicPr>
        <p:blipFill>
          <a:blip r:embed="rId3"/>
          <a:stretch>
            <a:fillRect/>
          </a:stretch>
        </p:blipFill>
        <p:spPr>
          <a:xfrm>
            <a:off x="685799" y="751113"/>
            <a:ext cx="10387304" cy="4767943"/>
          </a:xfrm>
          <a:prstGeom prst="rect">
            <a:avLst/>
          </a:prstGeom>
        </p:spPr>
      </p:pic>
    </p:spTree>
    <p:extLst>
      <p:ext uri="{BB962C8B-B14F-4D97-AF65-F5344CB8AC3E}">
        <p14:creationId xmlns:p14="http://schemas.microsoft.com/office/powerpoint/2010/main" val="968905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23C315-425F-4E8D-BA3D-245266A8E198}"/>
              </a:ext>
            </a:extLst>
          </p:cNvPr>
          <p:cNvPicPr>
            <a:picLocks noChangeAspect="1"/>
          </p:cNvPicPr>
          <p:nvPr/>
        </p:nvPicPr>
        <p:blipFill>
          <a:blip r:embed="rId3"/>
          <a:stretch>
            <a:fillRect/>
          </a:stretch>
        </p:blipFill>
        <p:spPr>
          <a:xfrm>
            <a:off x="932769" y="3323544"/>
            <a:ext cx="3838575" cy="2257425"/>
          </a:xfrm>
          <a:prstGeom prst="rect">
            <a:avLst/>
          </a:prstGeom>
        </p:spPr>
      </p:pic>
      <p:pic>
        <p:nvPicPr>
          <p:cNvPr id="3" name="Picture 2">
            <a:extLst>
              <a:ext uri="{FF2B5EF4-FFF2-40B4-BE49-F238E27FC236}">
                <a16:creationId xmlns:a16="http://schemas.microsoft.com/office/drawing/2014/main" id="{29CDCC24-6F6F-42D8-81CC-92E0084F9EC7}"/>
              </a:ext>
            </a:extLst>
          </p:cNvPr>
          <p:cNvPicPr>
            <a:picLocks noChangeAspect="1"/>
          </p:cNvPicPr>
          <p:nvPr/>
        </p:nvPicPr>
        <p:blipFill>
          <a:blip r:embed="rId4"/>
          <a:stretch>
            <a:fillRect/>
          </a:stretch>
        </p:blipFill>
        <p:spPr>
          <a:xfrm>
            <a:off x="7036933" y="2766332"/>
            <a:ext cx="2124075" cy="2914650"/>
          </a:xfrm>
          <a:prstGeom prst="rect">
            <a:avLst/>
          </a:prstGeom>
        </p:spPr>
      </p:pic>
      <p:pic>
        <p:nvPicPr>
          <p:cNvPr id="5" name="Picture 4">
            <a:extLst>
              <a:ext uri="{FF2B5EF4-FFF2-40B4-BE49-F238E27FC236}">
                <a16:creationId xmlns:a16="http://schemas.microsoft.com/office/drawing/2014/main" id="{7C47DF18-2004-48F8-9113-5C0A589CF48F}"/>
              </a:ext>
            </a:extLst>
          </p:cNvPr>
          <p:cNvPicPr>
            <a:picLocks noChangeAspect="1"/>
          </p:cNvPicPr>
          <p:nvPr/>
        </p:nvPicPr>
        <p:blipFill>
          <a:blip r:embed="rId5"/>
          <a:stretch>
            <a:fillRect/>
          </a:stretch>
        </p:blipFill>
        <p:spPr>
          <a:xfrm>
            <a:off x="932769" y="440190"/>
            <a:ext cx="10344306" cy="2228170"/>
          </a:xfrm>
          <a:prstGeom prst="rect">
            <a:avLst/>
          </a:prstGeom>
        </p:spPr>
      </p:pic>
    </p:spTree>
    <p:extLst>
      <p:ext uri="{BB962C8B-B14F-4D97-AF65-F5344CB8AC3E}">
        <p14:creationId xmlns:p14="http://schemas.microsoft.com/office/powerpoint/2010/main" val="2129106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57E022-920E-468B-A840-69BC76A1C6E9}"/>
              </a:ext>
            </a:extLst>
          </p:cNvPr>
          <p:cNvPicPr>
            <a:picLocks noChangeAspect="1"/>
          </p:cNvPicPr>
          <p:nvPr/>
        </p:nvPicPr>
        <p:blipFill>
          <a:blip r:embed="rId3"/>
          <a:stretch>
            <a:fillRect/>
          </a:stretch>
        </p:blipFill>
        <p:spPr>
          <a:xfrm>
            <a:off x="3048000" y="2780619"/>
            <a:ext cx="5029200" cy="3190875"/>
          </a:xfrm>
          <a:prstGeom prst="rect">
            <a:avLst/>
          </a:prstGeom>
        </p:spPr>
      </p:pic>
      <p:pic>
        <p:nvPicPr>
          <p:cNvPr id="3" name="Picture 2">
            <a:extLst>
              <a:ext uri="{FF2B5EF4-FFF2-40B4-BE49-F238E27FC236}">
                <a16:creationId xmlns:a16="http://schemas.microsoft.com/office/drawing/2014/main" id="{0E4ACE81-FAC7-40BE-920C-FCE0B6473F35}"/>
              </a:ext>
            </a:extLst>
          </p:cNvPr>
          <p:cNvPicPr>
            <a:picLocks noChangeAspect="1"/>
          </p:cNvPicPr>
          <p:nvPr/>
        </p:nvPicPr>
        <p:blipFill>
          <a:blip r:embed="rId4"/>
          <a:stretch>
            <a:fillRect/>
          </a:stretch>
        </p:blipFill>
        <p:spPr>
          <a:xfrm>
            <a:off x="1329418" y="509587"/>
            <a:ext cx="10007864" cy="2015899"/>
          </a:xfrm>
          <a:prstGeom prst="rect">
            <a:avLst/>
          </a:prstGeom>
        </p:spPr>
      </p:pic>
    </p:spTree>
    <p:extLst>
      <p:ext uri="{BB962C8B-B14F-4D97-AF65-F5344CB8AC3E}">
        <p14:creationId xmlns:p14="http://schemas.microsoft.com/office/powerpoint/2010/main" val="512624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85F00D-04AC-436B-9A24-2025F13C4777}"/>
              </a:ext>
            </a:extLst>
          </p:cNvPr>
          <p:cNvPicPr>
            <a:picLocks noChangeAspect="1"/>
          </p:cNvPicPr>
          <p:nvPr/>
        </p:nvPicPr>
        <p:blipFill>
          <a:blip r:embed="rId3"/>
          <a:stretch>
            <a:fillRect/>
          </a:stretch>
        </p:blipFill>
        <p:spPr>
          <a:xfrm>
            <a:off x="4065133" y="3183391"/>
            <a:ext cx="3554867" cy="2875728"/>
          </a:xfrm>
          <a:prstGeom prst="rect">
            <a:avLst/>
          </a:prstGeom>
        </p:spPr>
      </p:pic>
      <p:pic>
        <p:nvPicPr>
          <p:cNvPr id="3" name="Picture 2">
            <a:extLst>
              <a:ext uri="{FF2B5EF4-FFF2-40B4-BE49-F238E27FC236}">
                <a16:creationId xmlns:a16="http://schemas.microsoft.com/office/drawing/2014/main" id="{9AAAA7F8-8754-4B74-8B7C-20277552A63A}"/>
              </a:ext>
            </a:extLst>
          </p:cNvPr>
          <p:cNvPicPr>
            <a:picLocks noChangeAspect="1"/>
          </p:cNvPicPr>
          <p:nvPr/>
        </p:nvPicPr>
        <p:blipFill>
          <a:blip r:embed="rId4"/>
          <a:stretch>
            <a:fillRect/>
          </a:stretch>
        </p:blipFill>
        <p:spPr>
          <a:xfrm>
            <a:off x="595880" y="526738"/>
            <a:ext cx="11000240" cy="2384510"/>
          </a:xfrm>
          <a:prstGeom prst="rect">
            <a:avLst/>
          </a:prstGeom>
        </p:spPr>
      </p:pic>
    </p:spTree>
    <p:extLst>
      <p:ext uri="{BB962C8B-B14F-4D97-AF65-F5344CB8AC3E}">
        <p14:creationId xmlns:p14="http://schemas.microsoft.com/office/powerpoint/2010/main" val="2902427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540688E-3693-4D77-984D-CDF7FB02FC80}"/>
              </a:ext>
            </a:extLst>
          </p:cNvPr>
          <p:cNvPicPr>
            <a:picLocks noChangeAspect="1"/>
          </p:cNvPicPr>
          <p:nvPr/>
        </p:nvPicPr>
        <p:blipFill>
          <a:blip r:embed="rId2"/>
          <a:stretch>
            <a:fillRect/>
          </a:stretch>
        </p:blipFill>
        <p:spPr>
          <a:xfrm>
            <a:off x="2640241" y="3429000"/>
            <a:ext cx="6230430" cy="2523824"/>
          </a:xfrm>
          <a:prstGeom prst="rect">
            <a:avLst/>
          </a:prstGeom>
        </p:spPr>
      </p:pic>
      <p:pic>
        <p:nvPicPr>
          <p:cNvPr id="7" name="Picture 6">
            <a:extLst>
              <a:ext uri="{FF2B5EF4-FFF2-40B4-BE49-F238E27FC236}">
                <a16:creationId xmlns:a16="http://schemas.microsoft.com/office/drawing/2014/main" id="{1394EA53-C347-44E0-A12C-93EE6EFA96A4}"/>
              </a:ext>
            </a:extLst>
          </p:cNvPr>
          <p:cNvPicPr>
            <a:picLocks noChangeAspect="1"/>
          </p:cNvPicPr>
          <p:nvPr/>
        </p:nvPicPr>
        <p:blipFill>
          <a:blip r:embed="rId3"/>
          <a:stretch>
            <a:fillRect/>
          </a:stretch>
        </p:blipFill>
        <p:spPr>
          <a:xfrm>
            <a:off x="1631497" y="200025"/>
            <a:ext cx="9124950" cy="2495550"/>
          </a:xfrm>
          <a:prstGeom prst="rect">
            <a:avLst/>
          </a:prstGeom>
        </p:spPr>
      </p:pic>
    </p:spTree>
    <p:extLst>
      <p:ext uri="{BB962C8B-B14F-4D97-AF65-F5344CB8AC3E}">
        <p14:creationId xmlns:p14="http://schemas.microsoft.com/office/powerpoint/2010/main" val="2073702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C4E867-BF27-469C-8A9D-3AF0E197B9CC}"/>
              </a:ext>
            </a:extLst>
          </p:cNvPr>
          <p:cNvPicPr>
            <a:picLocks noChangeAspect="1"/>
          </p:cNvPicPr>
          <p:nvPr/>
        </p:nvPicPr>
        <p:blipFill>
          <a:blip r:embed="rId3"/>
          <a:stretch>
            <a:fillRect/>
          </a:stretch>
        </p:blipFill>
        <p:spPr>
          <a:xfrm>
            <a:off x="316751" y="459921"/>
            <a:ext cx="11558498" cy="5298622"/>
          </a:xfrm>
          <a:prstGeom prst="rect">
            <a:avLst/>
          </a:prstGeom>
        </p:spPr>
      </p:pic>
    </p:spTree>
    <p:extLst>
      <p:ext uri="{BB962C8B-B14F-4D97-AF65-F5344CB8AC3E}">
        <p14:creationId xmlns:p14="http://schemas.microsoft.com/office/powerpoint/2010/main" val="1460778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CC438-C0B7-4B62-892D-EF85959DA846}"/>
              </a:ext>
            </a:extLst>
          </p:cNvPr>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3647281183"/>
      </p:ext>
    </p:extLst>
  </p:cSld>
  <p:clrMapOvr>
    <a:masterClrMapping/>
  </p:clrMapOvr>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TotalTime>
  <Words>1219</Words>
  <Application>Microsoft Office PowerPoint</Application>
  <PresentationFormat>Widescreen</PresentationFormat>
  <Paragraphs>99</Paragraphs>
  <Slides>16</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Trebuchet MS</vt:lpstr>
      <vt:lpstr>Wingdings 3</vt:lpstr>
      <vt:lpstr>Facet</vt:lpstr>
      <vt:lpstr>Year 4 Multiplication Check – Parents Information Session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Check</dc:title>
  <dc:creator>Chris Sumsion</dc:creator>
  <cp:lastModifiedBy>Kayleigh Marie Sumsion</cp:lastModifiedBy>
  <cp:revision>4</cp:revision>
  <dcterms:created xsi:type="dcterms:W3CDTF">2019-05-19T16:33:08Z</dcterms:created>
  <dcterms:modified xsi:type="dcterms:W3CDTF">2022-10-03T07:33:21Z</dcterms:modified>
</cp:coreProperties>
</file>